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92" r:id="rId3"/>
    <p:sldId id="277" r:id="rId4"/>
    <p:sldId id="307" r:id="rId5"/>
    <p:sldId id="294" r:id="rId6"/>
    <p:sldId id="300" r:id="rId7"/>
    <p:sldId id="265" r:id="rId8"/>
    <p:sldId id="306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55A5A"/>
    <a:srgbClr val="FF6666"/>
    <a:srgbClr val="FFAD8E"/>
    <a:srgbClr val="FF2F92"/>
    <a:srgbClr val="008BF0"/>
    <a:srgbClr val="AB4CF6"/>
    <a:srgbClr val="A91C18"/>
    <a:srgbClr val="008000"/>
    <a:srgbClr val="800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46" autoAdjust="0"/>
    <p:restoredTop sz="91484" autoAdjust="0"/>
  </p:normalViewPr>
  <p:slideViewPr>
    <p:cSldViewPr snapToGrid="0" snapToObjects="1">
      <p:cViewPr>
        <p:scale>
          <a:sx n="110" d="100"/>
          <a:sy n="110" d="100"/>
        </p:scale>
        <p:origin x="1688" y="2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JPG>
</file>

<file path=ppt/media/image15.jpg>
</file>

<file path=ppt/media/image16.jpg>
</file>

<file path=ppt/media/image17.tiff>
</file>

<file path=ppt/media/image18.tiff>
</file>

<file path=ppt/media/image19.tif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08218-B5D4-E74B-A931-DA8EC516F580}" type="datetimeFigureOut">
              <a:rPr lang="en-US" smtClean="0"/>
              <a:t>2/14/19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2D73AD-C3D6-A744-8E56-4BCF34784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55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392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MAP:</a:t>
            </a:r>
            <a:r>
              <a:rPr lang="en-US" baseline="0" dirty="0"/>
              <a:t> </a:t>
            </a:r>
            <a:r>
              <a:rPr lang="en-US" dirty="0"/>
              <a:t>Augmented map of 2009 Olympia oyster survey that found some locations Olys are absent entirely or absent in the intertidal.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8766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1200" dirty="0">
                <a:latin typeface="Garamond"/>
                <a:cs typeface="Garamond"/>
                <a:sym typeface="Wingdings"/>
              </a:rPr>
              <a:t>Early life stages are vulnerable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Reaso</a:t>
            </a:r>
            <a:r>
              <a:rPr lang="en-US" baseline="0" dirty="0"/>
              <a:t>n why we’re interested in exploring adult exposure is that there is an exciting and optimistic theory that a parent’s exposure to stress can make the next generation more resilient to that stress.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/>
              <a:t>This may allow for oysters to respond more quickly to ocean acidification, rather than relying solely on classic adaptation through gene mutation and natural selection.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/>
              <a:t>(Paper: </a:t>
            </a:r>
            <a:r>
              <a:rPr lang="en-US" baseline="0" dirty="0" err="1"/>
              <a:t>putnam</a:t>
            </a:r>
            <a:r>
              <a:rPr lang="en-US" baseline="0" dirty="0"/>
              <a:t> 2016? Jeremias 2018? </a:t>
            </a:r>
            <a:r>
              <a:rPr lang="en-US" baseline="0" dirty="0" err="1"/>
              <a:t>Rondon</a:t>
            </a:r>
            <a:r>
              <a:rPr lang="en-US" baseline="0" dirty="0"/>
              <a:t> 2017?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6F11F-EC2A-4F4E-B6EA-B8510E97C5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0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UP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Thymidylate synthase</a:t>
            </a:r>
            <a:r>
              <a:rPr lang="en-US" dirty="0"/>
              <a:t> 	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Nucleotide biosynthesis 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H/ACA ribonucleoprotein complex subunit DKC1</a:t>
            </a:r>
            <a:r>
              <a:rPr lang="en-US" dirty="0"/>
              <a:t> 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Ribosome biogenesis, rRNA processing</a:t>
            </a:r>
            <a:r>
              <a:rPr lang="en-US" dirty="0"/>
              <a:t> 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Elongation factor 1-delta</a:t>
            </a:r>
            <a:r>
              <a:rPr lang="en-US" dirty="0"/>
              <a:t> 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protein biosynthesis</a:t>
            </a:r>
            <a:r>
              <a:rPr lang="en-US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C-terminal-binding protein</a:t>
            </a:r>
            <a:r>
              <a:rPr lang="en-US" dirty="0"/>
              <a:t> 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Transcription regulation</a:t>
            </a:r>
            <a:r>
              <a:rPr lang="en-US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HSP70</a:t>
            </a:r>
            <a:r>
              <a:rPr lang="en-US" dirty="0"/>
              <a:t> 			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protein stabilization</a:t>
            </a:r>
            <a:r>
              <a:rPr lang="en-US" dirty="0"/>
              <a:t> 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DOWN: </a:t>
            </a:r>
          </a:p>
          <a:p>
            <a:pPr marL="171450" indent="-171450">
              <a:buFontTx/>
              <a:buChar char="-"/>
            </a:pPr>
            <a:r>
              <a:rPr lang="en-US" dirty="0"/>
              <a:t>Defense response: 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Macrophage-expressed gene 1 protein 		host defense against bacteria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Hemagglutinin/</a:t>
            </a:r>
            <a:r>
              <a:rPr lang="en-US" dirty="0" err="1"/>
              <a:t>amebocyte</a:t>
            </a:r>
            <a:r>
              <a:rPr lang="en-US" dirty="0"/>
              <a:t> aggregation factor	aggregation of </a:t>
            </a:r>
            <a:r>
              <a:rPr lang="en-US" dirty="0" err="1"/>
              <a:t>amebocytes</a:t>
            </a:r>
            <a:r>
              <a:rPr lang="en-US" dirty="0"/>
              <a:t> and agglutination of erythrocytes</a:t>
            </a:r>
          </a:p>
          <a:p>
            <a:pPr marL="628650" lvl="1" indent="-171450">
              <a:buFontTx/>
              <a:buChar char="-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Coactosin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-like protein</a:t>
            </a:r>
            <a:r>
              <a:rPr lang="en-US" dirty="0"/>
              <a:t> 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defense response to fungus</a:t>
            </a:r>
            <a:r>
              <a:rPr lang="en-US" dirty="0"/>
              <a:t> </a:t>
            </a:r>
          </a:p>
          <a:p>
            <a:pPr marL="171450" lvl="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Biosynthesis / cell regulation: </a:t>
            </a:r>
          </a:p>
          <a:p>
            <a:pPr marL="628650" lvl="1" indent="-171450">
              <a:buFontTx/>
              <a:buChar char="-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Haloacid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dehalogenase-like hydrolase domain-containing 5</a:t>
            </a:r>
            <a:r>
              <a:rPr lang="en-US" dirty="0"/>
              <a:t> 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glycerophospholipid biosynthetic process </a:t>
            </a:r>
          </a:p>
          <a:p>
            <a:pPr marL="628650" lvl="1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Protein quaking-B</a:t>
            </a:r>
            <a:r>
              <a:rPr lang="en-US" dirty="0"/>
              <a:t> 			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 differentiation, mRNA processing, regulation of translation, RNA splicing</a:t>
            </a:r>
            <a:r>
              <a:rPr lang="en-US" dirty="0"/>
              <a:t> </a:t>
            </a:r>
          </a:p>
          <a:p>
            <a:pPr marL="171450" lvl="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Endoglucanase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cellulose 								cellulose catabolic process</a:t>
            </a:r>
            <a:r>
              <a:rPr lang="en-US" dirty="0"/>
              <a:t> 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Rho guanine nucleotide exchange factor 3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intracellular 			signal transduction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171450" lvl="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S-crystallin SL11</a:t>
            </a:r>
            <a:r>
              <a:rPr lang="en-US" dirty="0"/>
              <a:t> 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S-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crystallins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structural components of squids and octopi eye lens. Contains relatively little if any GST activity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7004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6182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NOT NEGATIVE EFFECT SURVIVAL </a:t>
            </a:r>
            <a:r>
              <a:rPr lang="en-US" dirty="0"/>
              <a:t>despite smaller size @ deployment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6824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NOT NEGATIVE EFFECT SURVIVAL </a:t>
            </a:r>
            <a:r>
              <a:rPr lang="en-US" dirty="0"/>
              <a:t>despite smaller size @ deployment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3683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2/14/19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7" Type="http://schemas.openxmlformats.org/officeDocument/2006/relationships/image" Target="../media/image1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5" Type="http://schemas.openxmlformats.org/officeDocument/2006/relationships/image" Target="../media/image14.JPG"/><Relationship Id="rId4" Type="http://schemas.openxmlformats.org/officeDocument/2006/relationships/image" Target="../media/image13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616714"/>
            <a:ext cx="6400800" cy="1809291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latin typeface="Garamond"/>
                <a:cs typeface="Garamond"/>
              </a:rPr>
              <a:t>Laura H Spencer</a:t>
            </a:r>
          </a:p>
          <a:p>
            <a:r>
              <a:rPr lang="en-US" dirty="0">
                <a:latin typeface="Garamond"/>
                <a:cs typeface="Garamond"/>
              </a:rPr>
              <a:t>Roberts Lab</a:t>
            </a:r>
          </a:p>
          <a:p>
            <a:r>
              <a:rPr lang="en-US" dirty="0">
                <a:latin typeface="Garamond"/>
                <a:cs typeface="Garamond"/>
              </a:rPr>
              <a:t>School of Aquatic and Fishery Sciences</a:t>
            </a:r>
          </a:p>
          <a:p>
            <a:r>
              <a:rPr lang="en-US" dirty="0">
                <a:latin typeface="Garamond"/>
                <a:cs typeface="Garamond"/>
              </a:rPr>
              <a:t>University of Washington</a:t>
            </a:r>
          </a:p>
          <a:p>
            <a:r>
              <a:rPr lang="en-US" dirty="0">
                <a:latin typeface="Garamond"/>
                <a:cs typeface="Garamond"/>
              </a:rPr>
              <a:t>NSA Triennial, New Orleans 2019</a:t>
            </a:r>
          </a:p>
        </p:txBody>
      </p:sp>
      <p:pic>
        <p:nvPicPr>
          <p:cNvPr id="4" name="Picture 3" descr="Roberts-lab-logo.png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11" y="5217264"/>
            <a:ext cx="1612840" cy="1416619"/>
          </a:xfrm>
          <a:prstGeom prst="rect">
            <a:avLst/>
          </a:prstGeom>
        </p:spPr>
      </p:pic>
      <p:pic>
        <p:nvPicPr>
          <p:cNvPr id="5" name="Picture 4" descr="NSF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066" y="5305384"/>
            <a:ext cx="1328499" cy="1328499"/>
          </a:xfrm>
          <a:prstGeom prst="rect">
            <a:avLst/>
          </a:prstGeom>
        </p:spPr>
      </p:pic>
      <p:pic>
        <p:nvPicPr>
          <p:cNvPr id="6" name="Picture 5" descr="safs_logo3001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41" y="5305384"/>
            <a:ext cx="804147" cy="1328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1409" y="5175411"/>
            <a:ext cx="1859477" cy="7792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8705" y="5305384"/>
            <a:ext cx="1385147" cy="13851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8929" y="6018992"/>
            <a:ext cx="3086751" cy="61489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7D8F4C6-49D8-8D43-9C06-3C8CDC4997F0}"/>
              </a:ext>
            </a:extLst>
          </p:cNvPr>
          <p:cNvSpPr txBox="1">
            <a:spLocks/>
          </p:cNvSpPr>
          <p:nvPr/>
        </p:nvSpPr>
        <p:spPr>
          <a:xfrm>
            <a:off x="306133" y="140687"/>
            <a:ext cx="8555765" cy="21997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Garamond"/>
                <a:cs typeface="Garamond"/>
              </a:rPr>
              <a:t>Effects of parental low pH exposure on gonadal and larval gene expression in the Olympia oyster</a:t>
            </a:r>
          </a:p>
        </p:txBody>
      </p:sp>
    </p:spTree>
    <p:extLst>
      <p:ext uri="{BB962C8B-B14F-4D97-AF65-F5344CB8AC3E}">
        <p14:creationId xmlns:p14="http://schemas.microsoft.com/office/powerpoint/2010/main" val="35100064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378" y="233414"/>
            <a:ext cx="6285761" cy="764405"/>
          </a:xfrm>
        </p:spPr>
        <p:txBody>
          <a:bodyPr>
            <a:normAutofit fontScale="90000"/>
          </a:bodyPr>
          <a:lstStyle/>
          <a:p>
            <a:r>
              <a:rPr lang="en-US" sz="3600" cap="small" dirty="0">
                <a:latin typeface="Garamond"/>
                <a:cs typeface="Garamond"/>
              </a:rPr>
              <a:t>Ocean acidification, a new threat to the  Olympia oyster  </a:t>
            </a: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3"/>
          <a:srcRect l="9363" t="28014" b="2622"/>
          <a:stretch/>
        </p:blipFill>
        <p:spPr>
          <a:xfrm>
            <a:off x="127315" y="1314298"/>
            <a:ext cx="4765673" cy="5171152"/>
          </a:xfrm>
          <a:prstGeom prst="rect">
            <a:avLst/>
          </a:prstGeom>
          <a:ln w="19050" cmpd="sng">
            <a:solidFill>
              <a:schemeClr val="tx1">
                <a:lumMod val="50000"/>
                <a:lumOff val="50000"/>
              </a:schemeClr>
            </a:solidFill>
          </a:ln>
        </p:spPr>
      </p:pic>
      <p:sp>
        <p:nvSpPr>
          <p:cNvPr id="18" name="Multiply 17"/>
          <p:cNvSpPr/>
          <p:nvPr/>
        </p:nvSpPr>
        <p:spPr>
          <a:xfrm>
            <a:off x="1499752" y="4752271"/>
            <a:ext cx="224122" cy="224122"/>
          </a:xfrm>
          <a:prstGeom prst="mathMultiply">
            <a:avLst/>
          </a:prstGeom>
          <a:solidFill>
            <a:srgbClr val="800000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Multiply 18"/>
          <p:cNvSpPr/>
          <p:nvPr/>
        </p:nvSpPr>
        <p:spPr>
          <a:xfrm>
            <a:off x="1457912" y="3649611"/>
            <a:ext cx="224122" cy="224122"/>
          </a:xfrm>
          <a:prstGeom prst="mathMultiply">
            <a:avLst/>
          </a:prstGeom>
          <a:solidFill>
            <a:srgbClr val="800000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Multiply 19"/>
          <p:cNvSpPr/>
          <p:nvPr/>
        </p:nvSpPr>
        <p:spPr>
          <a:xfrm>
            <a:off x="1792594" y="1381541"/>
            <a:ext cx="224122" cy="224122"/>
          </a:xfrm>
          <a:prstGeom prst="mathMultiply">
            <a:avLst/>
          </a:prstGeom>
          <a:solidFill>
            <a:srgbClr val="800000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Multiply 20"/>
          <p:cNvSpPr/>
          <p:nvPr/>
        </p:nvSpPr>
        <p:spPr>
          <a:xfrm>
            <a:off x="1134247" y="6079046"/>
            <a:ext cx="224122" cy="224122"/>
          </a:xfrm>
          <a:prstGeom prst="mathMultiply">
            <a:avLst/>
          </a:prstGeom>
          <a:solidFill>
            <a:srgbClr val="800000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Multiply 21"/>
          <p:cNvSpPr/>
          <p:nvPr/>
        </p:nvSpPr>
        <p:spPr>
          <a:xfrm>
            <a:off x="1268162" y="4296562"/>
            <a:ext cx="224122" cy="224122"/>
          </a:xfrm>
          <a:prstGeom prst="mathMultiply">
            <a:avLst/>
          </a:prstGeom>
          <a:solidFill>
            <a:srgbClr val="800000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Multiply 22"/>
          <p:cNvSpPr/>
          <p:nvPr/>
        </p:nvSpPr>
        <p:spPr>
          <a:xfrm>
            <a:off x="1241824" y="6261328"/>
            <a:ext cx="224122" cy="224122"/>
          </a:xfrm>
          <a:prstGeom prst="mathMultiply">
            <a:avLst/>
          </a:prstGeom>
          <a:solidFill>
            <a:srgbClr val="800000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Multiply 23"/>
          <p:cNvSpPr/>
          <p:nvPr/>
        </p:nvSpPr>
        <p:spPr>
          <a:xfrm>
            <a:off x="1373310" y="2759117"/>
            <a:ext cx="224122" cy="224122"/>
          </a:xfrm>
          <a:prstGeom prst="mathMultiply">
            <a:avLst/>
          </a:prstGeom>
          <a:solidFill>
            <a:srgbClr val="2B5259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Multiply 24"/>
          <p:cNvSpPr/>
          <p:nvPr/>
        </p:nvSpPr>
        <p:spPr>
          <a:xfrm>
            <a:off x="1426160" y="2938416"/>
            <a:ext cx="224122" cy="224122"/>
          </a:xfrm>
          <a:prstGeom prst="mathMultiply">
            <a:avLst/>
          </a:prstGeom>
          <a:solidFill>
            <a:srgbClr val="2B5259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Multiply 25"/>
          <p:cNvSpPr/>
          <p:nvPr/>
        </p:nvSpPr>
        <p:spPr>
          <a:xfrm>
            <a:off x="1461346" y="3122188"/>
            <a:ext cx="224122" cy="224122"/>
          </a:xfrm>
          <a:prstGeom prst="mathMultiply">
            <a:avLst/>
          </a:prstGeom>
          <a:solidFill>
            <a:srgbClr val="2B5259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Multiply 26"/>
          <p:cNvSpPr/>
          <p:nvPr/>
        </p:nvSpPr>
        <p:spPr>
          <a:xfrm>
            <a:off x="865302" y="2410875"/>
            <a:ext cx="224122" cy="224122"/>
          </a:xfrm>
          <a:prstGeom prst="mathMultiply">
            <a:avLst/>
          </a:prstGeom>
          <a:solidFill>
            <a:srgbClr val="2B5259"/>
          </a:solidFill>
          <a:ln w="3175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3018899" y="1314298"/>
            <a:ext cx="1885664" cy="1096577"/>
            <a:chOff x="188691" y="4654685"/>
            <a:chExt cx="2386855" cy="1388036"/>
          </a:xfrm>
        </p:grpSpPr>
        <p:sp>
          <p:nvSpPr>
            <p:cNvPr id="8" name="Rectangle 7"/>
            <p:cNvSpPr/>
            <p:nvPr/>
          </p:nvSpPr>
          <p:spPr>
            <a:xfrm>
              <a:off x="188691" y="4654685"/>
              <a:ext cx="2186817" cy="13880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254596" y="4759723"/>
              <a:ext cx="2320950" cy="1148857"/>
              <a:chOff x="327158" y="3662110"/>
              <a:chExt cx="2765666" cy="1334991"/>
            </a:xfrm>
          </p:grpSpPr>
          <p:sp>
            <p:nvSpPr>
              <p:cNvPr id="12" name="TextBox 11"/>
              <p:cNvSpPr txBox="1"/>
              <p:nvPr/>
            </p:nvSpPr>
            <p:spPr>
              <a:xfrm>
                <a:off x="1060824" y="3671101"/>
                <a:ext cx="1763060" cy="4327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80000"/>
                  </a:lnSpc>
                </a:pPr>
                <a:r>
                  <a:rPr lang="en-US" sz="1600" b="1" dirty="0">
                    <a:solidFill>
                      <a:srgbClr val="800000"/>
                    </a:solidFill>
                  </a:rPr>
                  <a:t>All Absent</a:t>
                </a:r>
              </a:p>
            </p:txBody>
          </p:sp>
          <p:sp>
            <p:nvSpPr>
              <p:cNvPr id="13" name="Multiply 12"/>
              <p:cNvSpPr/>
              <p:nvPr/>
            </p:nvSpPr>
            <p:spPr>
              <a:xfrm>
                <a:off x="327158" y="4377775"/>
                <a:ext cx="470657" cy="470657"/>
              </a:xfrm>
              <a:prstGeom prst="mathMultiply">
                <a:avLst/>
              </a:prstGeom>
              <a:solidFill>
                <a:schemeClr val="accent5">
                  <a:lumMod val="50000"/>
                </a:schemeClr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80000"/>
                  </a:lnSpc>
                </a:pPr>
                <a:endParaRPr lang="en-US" sz="1400">
                  <a:solidFill>
                    <a:schemeClr val="accent2"/>
                  </a:solidFill>
                </a:endParaRP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1060824" y="4274669"/>
                <a:ext cx="2032000" cy="7224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80000"/>
                  </a:lnSpc>
                </a:pPr>
                <a:r>
                  <a:rPr lang="en-US" sz="1600" b="1" dirty="0">
                    <a:solidFill>
                      <a:schemeClr val="accent5">
                        <a:lumMod val="75000"/>
                      </a:schemeClr>
                    </a:solidFill>
                  </a:rPr>
                  <a:t>Intertidal Absent</a:t>
                </a:r>
              </a:p>
            </p:txBody>
          </p:sp>
          <p:sp>
            <p:nvSpPr>
              <p:cNvPr id="15" name="Multiply 14"/>
              <p:cNvSpPr/>
              <p:nvPr/>
            </p:nvSpPr>
            <p:spPr>
              <a:xfrm>
                <a:off x="336080" y="3662110"/>
                <a:ext cx="470657" cy="470657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80000"/>
                  </a:lnSpc>
                </a:pPr>
                <a:endParaRPr lang="en-US" sz="1400">
                  <a:solidFill>
                    <a:schemeClr val="accent2"/>
                  </a:solidFill>
                </a:endParaRPr>
              </a:p>
            </p:txBody>
          </p:sp>
        </p:grpSp>
      </p:grpSp>
      <p:sp>
        <p:nvSpPr>
          <p:cNvPr id="43" name="TextBox 42"/>
          <p:cNvSpPr txBox="1"/>
          <p:nvPr/>
        </p:nvSpPr>
        <p:spPr>
          <a:xfrm>
            <a:off x="1300176" y="6577980"/>
            <a:ext cx="3537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>
                <a:solidFill>
                  <a:schemeClr val="bg2">
                    <a:lumMod val="40000"/>
                    <a:lumOff val="60000"/>
                  </a:schemeClr>
                </a:solidFill>
                <a:latin typeface="Century Gothic"/>
                <a:cs typeface="Century Gothic"/>
              </a:rPr>
              <a:t>Adapted from Polson &amp; </a:t>
            </a:r>
            <a:r>
              <a:rPr lang="en-US" sz="1400" i="1" dirty="0" err="1">
                <a:solidFill>
                  <a:schemeClr val="bg2">
                    <a:lumMod val="40000"/>
                    <a:lumOff val="60000"/>
                  </a:schemeClr>
                </a:solidFill>
                <a:latin typeface="Century Gothic"/>
                <a:cs typeface="Century Gothic"/>
              </a:rPr>
              <a:t>Zacherl</a:t>
            </a:r>
            <a:r>
              <a:rPr lang="en-US" sz="1400" i="1" dirty="0">
                <a:solidFill>
                  <a:schemeClr val="bg2">
                    <a:lumMod val="40000"/>
                    <a:lumOff val="60000"/>
                  </a:schemeClr>
                </a:solidFill>
                <a:latin typeface="Century Gothic"/>
                <a:cs typeface="Century Gothic"/>
              </a:rPr>
              <a:t>, 2009</a:t>
            </a:r>
          </a:p>
        </p:txBody>
      </p:sp>
      <p:pic>
        <p:nvPicPr>
          <p:cNvPr id="49" name="Picture 48">
            <a:extLst>
              <a:ext uri="{FF2B5EF4-FFF2-40B4-BE49-F238E27FC236}">
                <a16:creationId xmlns:a16="http://schemas.microsoft.com/office/drawing/2014/main" id="{81BC3B9E-EF13-9F4E-B7BF-3D6C2F326F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15144" y="1400013"/>
            <a:ext cx="4054173" cy="5047998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29693685-E436-4143-B45C-F4F415D42A05}"/>
              </a:ext>
            </a:extLst>
          </p:cNvPr>
          <p:cNvSpPr txBox="1"/>
          <p:nvPr/>
        </p:nvSpPr>
        <p:spPr>
          <a:xfrm>
            <a:off x="7025832" y="6558231"/>
            <a:ext cx="19561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>
                <a:solidFill>
                  <a:schemeClr val="bg2">
                    <a:lumMod val="40000"/>
                    <a:lumOff val="60000"/>
                  </a:schemeClr>
                </a:solidFill>
                <a:latin typeface="Century Gothic"/>
                <a:cs typeface="Century Gothic"/>
              </a:rPr>
              <a:t>Feely et al., 2008</a:t>
            </a:r>
          </a:p>
        </p:txBody>
      </p:sp>
    </p:spTree>
    <p:extLst>
      <p:ext uri="{BB962C8B-B14F-4D97-AF65-F5344CB8AC3E}">
        <p14:creationId xmlns:p14="http://schemas.microsoft.com/office/powerpoint/2010/main" val="102206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607661" y="2039026"/>
            <a:ext cx="7160038" cy="4120137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dirty="0">
                <a:latin typeface="Garamond"/>
                <a:cs typeface="Garamond"/>
              </a:rPr>
              <a:t>Parental exposure can influence offspring response to stress 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Garamond"/>
                <a:cs typeface="Garamond"/>
              </a:rPr>
              <a:t>(e.g. Parker et al. 2012)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This may allow oyster populations to quickly respond to changing ocean </a:t>
            </a:r>
            <a:endParaRPr lang="en-US" sz="2800" dirty="0">
              <a:solidFill>
                <a:srgbClr val="8EB4E3"/>
              </a:solidFill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lvl="1"/>
            <a:endParaRPr lang="en-US" dirty="0">
              <a:latin typeface="Garamond"/>
              <a:cs typeface="Garamond"/>
            </a:endParaRPr>
          </a:p>
          <a:p>
            <a:endParaRPr lang="en-US" sz="2800" dirty="0">
              <a:latin typeface="Garamond"/>
              <a:cs typeface="Garamond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0" y="248979"/>
            <a:ext cx="8133702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Garamond"/>
                <a:cs typeface="Garamond"/>
              </a:rPr>
              <a:t>Can oysters “adapt” to OA? </a:t>
            </a:r>
          </a:p>
        </p:txBody>
      </p:sp>
      <p:pic>
        <p:nvPicPr>
          <p:cNvPr id="58" name="Picture 57" descr="IMG_3604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49" t="12708" r="2349" b="19349"/>
          <a:stretch/>
        </p:blipFill>
        <p:spPr>
          <a:xfrm>
            <a:off x="7981458" y="159187"/>
            <a:ext cx="1020631" cy="11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5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1126" y="250721"/>
            <a:ext cx="7968231" cy="880087"/>
          </a:xfrm>
        </p:spPr>
        <p:txBody>
          <a:bodyPr>
            <a:normAutofit fontScale="90000"/>
          </a:bodyPr>
          <a:lstStyle/>
          <a:p>
            <a:r>
              <a:rPr lang="en-US" sz="3600" cap="small" dirty="0">
                <a:latin typeface="Garamond"/>
                <a:cs typeface="Garamond"/>
              </a:rPr>
              <a:t>Adult gonad</a:t>
            </a:r>
            <a:br>
              <a:rPr lang="en-US" sz="3600" cap="small" dirty="0">
                <a:latin typeface="Garamond"/>
                <a:cs typeface="Garamond"/>
              </a:rPr>
            </a:br>
            <a:r>
              <a:rPr lang="en-US" sz="3600" cap="small" dirty="0">
                <a:latin typeface="Garamond"/>
                <a:cs typeface="Garamond"/>
              </a:rPr>
              <a:t>First look at differential expression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9FE060-7BF2-9D45-90D2-CE6AA9456A20}"/>
              </a:ext>
            </a:extLst>
          </p:cNvPr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024830C-190D-DC41-A61D-673687D3DFE2}"/>
              </a:ext>
            </a:extLst>
          </p:cNvPr>
          <p:cNvSpPr/>
          <p:nvPr/>
        </p:nvSpPr>
        <p:spPr>
          <a:xfrm>
            <a:off x="221284" y="1835841"/>
            <a:ext cx="995936" cy="522289"/>
          </a:xfrm>
          <a:prstGeom prst="roundRect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4F2AE4C-6BB8-D945-B10C-49AC2B7B77E3}"/>
              </a:ext>
            </a:extLst>
          </p:cNvPr>
          <p:cNvSpPr/>
          <p:nvPr/>
        </p:nvSpPr>
        <p:spPr>
          <a:xfrm>
            <a:off x="169300" y="3363169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ACC109F-1D16-8D4A-A457-83BA5275ECE1}"/>
              </a:ext>
            </a:extLst>
          </p:cNvPr>
          <p:cNvSpPr/>
          <p:nvPr/>
        </p:nvSpPr>
        <p:spPr>
          <a:xfrm>
            <a:off x="221284" y="4853632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CAEFFFC-4925-0048-80DF-600C7B44867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6854" t="3636" r="30157" b="87549"/>
          <a:stretch/>
        </p:blipFill>
        <p:spPr>
          <a:xfrm>
            <a:off x="6429740" y="1574159"/>
            <a:ext cx="1522068" cy="37539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16CE1E1-5688-9846-A98B-1DBE941F1E7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486"/>
          <a:stretch/>
        </p:blipFill>
        <p:spPr>
          <a:xfrm>
            <a:off x="5369663" y="2488402"/>
            <a:ext cx="3553043" cy="322142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237223B-F9B5-5A4D-BAB1-697A01924F6F}"/>
              </a:ext>
            </a:extLst>
          </p:cNvPr>
          <p:cNvSpPr txBox="1"/>
          <p:nvPr/>
        </p:nvSpPr>
        <p:spPr>
          <a:xfrm>
            <a:off x="5369663" y="2041708"/>
            <a:ext cx="3553043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85000"/>
                    <a:lumOff val="15000"/>
                  </a:schemeClr>
                </a:solidFill>
                <a:latin typeface="Garamond" panose="02020404030301010803" pitchFamily="18" charset="0"/>
              </a:rPr>
              <a:t>PCA Biplot, normalized gene counts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23BF462-7DFE-A645-A2E6-F252BDB1FC29}"/>
              </a:ext>
            </a:extLst>
          </p:cNvPr>
          <p:cNvSpPr txBox="1"/>
          <p:nvPr/>
        </p:nvSpPr>
        <p:spPr>
          <a:xfrm>
            <a:off x="1707803" y="1673794"/>
            <a:ext cx="3553043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RNA sequenced using </a:t>
            </a:r>
            <a:r>
              <a:rPr lang="en-US" sz="2000" b="1" dirty="0" err="1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QuantSeq</a:t>
            </a:r>
            <a:endParaRPr lang="en-US" sz="2000" b="1" dirty="0">
              <a:solidFill>
                <a:schemeClr val="tx1">
                  <a:lumMod val="95000"/>
                </a:schemeClr>
              </a:solidFill>
              <a:latin typeface="Garamond" panose="02020404030301010803" pitchFamily="18" charset="0"/>
            </a:endParaRPr>
          </a:p>
          <a:p>
            <a:pPr algn="ctr"/>
            <a:endParaRPr lang="en-US" sz="1600" dirty="0">
              <a:solidFill>
                <a:schemeClr val="tx1">
                  <a:lumMod val="95000"/>
                </a:schemeClr>
              </a:solidFill>
              <a:latin typeface="Garamond" panose="02020404030301010803" pitchFamily="18" charset="0"/>
            </a:endParaRPr>
          </a:p>
          <a:p>
            <a:r>
              <a:rPr lang="en-US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Up-regulated in low pH: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Biosynthesis (DNA, protein)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Transcription regulation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Protein transport &amp; stabilization (HSP70, stress response?)</a:t>
            </a:r>
          </a:p>
          <a:p>
            <a:endParaRPr lang="en-US" sz="1600" dirty="0">
              <a:solidFill>
                <a:schemeClr val="tx1">
                  <a:lumMod val="95000"/>
                </a:schemeClr>
              </a:solidFill>
              <a:latin typeface="Garamond" panose="02020404030301010803" pitchFamily="18" charset="0"/>
            </a:endParaRPr>
          </a:p>
          <a:p>
            <a:r>
              <a:rPr lang="en-US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Down-regulated in low pH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Aerobic respiration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Cellulose digestion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Defense response to bacteria, fungus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Intracellular signaling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Translation, phospholipid biosynthesis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30685CA9-8B6F-6F42-8F8C-C10BE753CDE6}"/>
              </a:ext>
            </a:extLst>
          </p:cNvPr>
          <p:cNvSpPr/>
          <p:nvPr/>
        </p:nvSpPr>
        <p:spPr>
          <a:xfrm>
            <a:off x="6261904" y="2604304"/>
            <a:ext cx="2453833" cy="1932972"/>
          </a:xfrm>
          <a:custGeom>
            <a:avLst/>
            <a:gdLst>
              <a:gd name="connsiteX0" fmla="*/ 2453833 w 2453833"/>
              <a:gd name="connsiteY0" fmla="*/ 902825 h 1932972"/>
              <a:gd name="connsiteX1" fmla="*/ 659757 w 2453833"/>
              <a:gd name="connsiteY1" fmla="*/ 1932972 h 1932972"/>
              <a:gd name="connsiteX2" fmla="*/ 46299 w 2453833"/>
              <a:gd name="connsiteY2" fmla="*/ 1863524 h 1932972"/>
              <a:gd name="connsiteX3" fmla="*/ 0 w 2453833"/>
              <a:gd name="connsiteY3" fmla="*/ 1585731 h 1932972"/>
              <a:gd name="connsiteX4" fmla="*/ 312516 w 2453833"/>
              <a:gd name="connsiteY4" fmla="*/ 219919 h 1932972"/>
              <a:gd name="connsiteX5" fmla="*/ 1632030 w 2453833"/>
              <a:gd name="connsiteY5" fmla="*/ 0 h 1932972"/>
              <a:gd name="connsiteX6" fmla="*/ 2222339 w 2453833"/>
              <a:gd name="connsiteY6" fmla="*/ 381964 h 1932972"/>
              <a:gd name="connsiteX7" fmla="*/ 2453833 w 2453833"/>
              <a:gd name="connsiteY7" fmla="*/ 902825 h 19329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453833" h="1932972">
                <a:moveTo>
                  <a:pt x="2453833" y="902825"/>
                </a:moveTo>
                <a:lnTo>
                  <a:pt x="659757" y="1932972"/>
                </a:lnTo>
                <a:lnTo>
                  <a:pt x="46299" y="1863524"/>
                </a:lnTo>
                <a:lnTo>
                  <a:pt x="0" y="1585731"/>
                </a:lnTo>
                <a:lnTo>
                  <a:pt x="312516" y="219919"/>
                </a:lnTo>
                <a:lnTo>
                  <a:pt x="1632030" y="0"/>
                </a:lnTo>
                <a:lnTo>
                  <a:pt x="2222339" y="381964"/>
                </a:lnTo>
                <a:lnTo>
                  <a:pt x="2453833" y="902825"/>
                </a:lnTo>
                <a:close/>
              </a:path>
            </a:pathLst>
          </a:custGeom>
          <a:solidFill>
            <a:schemeClr val="bg1">
              <a:lumMod val="75000"/>
              <a:lumOff val="25000"/>
              <a:alpha val="2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33F8FA79-1DE8-2C46-BC1A-4188DFAD100E}"/>
              </a:ext>
            </a:extLst>
          </p:cNvPr>
          <p:cNvSpPr/>
          <p:nvPr/>
        </p:nvSpPr>
        <p:spPr>
          <a:xfrm>
            <a:off x="5625296" y="2662177"/>
            <a:ext cx="3264061" cy="2777924"/>
          </a:xfrm>
          <a:custGeom>
            <a:avLst/>
            <a:gdLst>
              <a:gd name="connsiteX0" fmla="*/ 3171463 w 3264061"/>
              <a:gd name="connsiteY0" fmla="*/ 2754775 h 2777924"/>
              <a:gd name="connsiteX1" fmla="*/ 798653 w 3264061"/>
              <a:gd name="connsiteY1" fmla="*/ 2777924 h 2777924"/>
              <a:gd name="connsiteX2" fmla="*/ 0 w 3264061"/>
              <a:gd name="connsiteY2" fmla="*/ 1481560 h 2777924"/>
              <a:gd name="connsiteX3" fmla="*/ 821803 w 3264061"/>
              <a:gd name="connsiteY3" fmla="*/ 0 h 2777924"/>
              <a:gd name="connsiteX4" fmla="*/ 1041722 w 3264061"/>
              <a:gd name="connsiteY4" fmla="*/ 46299 h 2777924"/>
              <a:gd name="connsiteX5" fmla="*/ 1041722 w 3264061"/>
              <a:gd name="connsiteY5" fmla="*/ 46299 h 2777924"/>
              <a:gd name="connsiteX6" fmla="*/ 1111170 w 3264061"/>
              <a:gd name="connsiteY6" fmla="*/ 1678329 h 2777924"/>
              <a:gd name="connsiteX7" fmla="*/ 1169043 w 3264061"/>
              <a:gd name="connsiteY7" fmla="*/ 1805651 h 2777924"/>
              <a:gd name="connsiteX8" fmla="*/ 3240912 w 3264061"/>
              <a:gd name="connsiteY8" fmla="*/ 2372810 h 2777924"/>
              <a:gd name="connsiteX9" fmla="*/ 3264061 w 3264061"/>
              <a:gd name="connsiteY9" fmla="*/ 2708476 h 2777924"/>
              <a:gd name="connsiteX10" fmla="*/ 3171463 w 3264061"/>
              <a:gd name="connsiteY10" fmla="*/ 2754775 h 2777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264061" h="2777924">
                <a:moveTo>
                  <a:pt x="3171463" y="2754775"/>
                </a:moveTo>
                <a:lnTo>
                  <a:pt x="798653" y="2777924"/>
                </a:lnTo>
                <a:lnTo>
                  <a:pt x="0" y="1481560"/>
                </a:lnTo>
                <a:lnTo>
                  <a:pt x="821803" y="0"/>
                </a:lnTo>
                <a:lnTo>
                  <a:pt x="1041722" y="46299"/>
                </a:lnTo>
                <a:lnTo>
                  <a:pt x="1041722" y="46299"/>
                </a:lnTo>
                <a:lnTo>
                  <a:pt x="1111170" y="1678329"/>
                </a:lnTo>
                <a:lnTo>
                  <a:pt x="1169043" y="1805651"/>
                </a:lnTo>
                <a:lnTo>
                  <a:pt x="3240912" y="2372810"/>
                </a:lnTo>
                <a:lnTo>
                  <a:pt x="3264061" y="2708476"/>
                </a:lnTo>
                <a:lnTo>
                  <a:pt x="3171463" y="2754775"/>
                </a:lnTo>
                <a:close/>
              </a:path>
            </a:pathLst>
          </a:custGeom>
          <a:solidFill>
            <a:schemeClr val="accent1">
              <a:alpha val="3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554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0" grpId="0" animBg="1"/>
      <p:bldP spid="2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20" y="340638"/>
            <a:ext cx="8938560" cy="880087"/>
          </a:xfrm>
        </p:spPr>
        <p:txBody>
          <a:bodyPr>
            <a:normAutofit fontScale="90000"/>
          </a:bodyPr>
          <a:lstStyle/>
          <a:p>
            <a:r>
              <a:rPr lang="en-US" sz="3600" cap="small" dirty="0">
                <a:latin typeface="Garamond"/>
                <a:cs typeface="Garamond"/>
              </a:rPr>
              <a:t>Delayed spermatogenesis, larval release</a:t>
            </a:r>
            <a:br>
              <a:rPr lang="en-US" sz="3600" cap="small" dirty="0">
                <a:latin typeface="Garamond"/>
                <a:cs typeface="Garamond"/>
              </a:rPr>
            </a:br>
            <a:r>
              <a:rPr lang="en-US" sz="3600" cap="small" dirty="0">
                <a:latin typeface="Garamond"/>
                <a:cs typeface="Garamond"/>
              </a:rPr>
              <a:t>No pH effect on fecundity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315393" y="2333571"/>
            <a:ext cx="170149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No Difference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A436B3D-47DB-814A-9357-91F6EEE034F3}"/>
              </a:ext>
            </a:extLst>
          </p:cNvPr>
          <p:cNvSpPr txBox="1"/>
          <p:nvPr/>
        </p:nvSpPr>
        <p:spPr>
          <a:xfrm>
            <a:off x="6028036" y="1769371"/>
            <a:ext cx="186457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aramond" panose="02020404030301010803" pitchFamily="18" charset="0"/>
              </a:rPr>
              <a:t>No Difference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F4529FD-6442-2048-AE28-6E461CDC4675}"/>
              </a:ext>
            </a:extLst>
          </p:cNvPr>
          <p:cNvCxnSpPr>
            <a:cxnSpLocks/>
          </p:cNvCxnSpPr>
          <p:nvPr/>
        </p:nvCxnSpPr>
        <p:spPr>
          <a:xfrm flipH="1">
            <a:off x="6462443" y="2237075"/>
            <a:ext cx="735856" cy="457139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7335316-5DC3-6C40-A9E7-70D0486B8659}"/>
              </a:ext>
            </a:extLst>
          </p:cNvPr>
          <p:cNvCxnSpPr>
            <a:cxnSpLocks/>
          </p:cNvCxnSpPr>
          <p:nvPr/>
        </p:nvCxnSpPr>
        <p:spPr>
          <a:xfrm flipH="1">
            <a:off x="6687173" y="2223011"/>
            <a:ext cx="522277" cy="241197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46" name="Group 45">
            <a:extLst>
              <a:ext uri="{FF2B5EF4-FFF2-40B4-BE49-F238E27FC236}">
                <a16:creationId xmlns:a16="http://schemas.microsoft.com/office/drawing/2014/main" id="{F8F986F6-AF8A-DD4F-B7D5-A1200D79F713}"/>
              </a:ext>
            </a:extLst>
          </p:cNvPr>
          <p:cNvGrpSpPr/>
          <p:nvPr/>
        </p:nvGrpSpPr>
        <p:grpSpPr>
          <a:xfrm>
            <a:off x="3413132" y="1653622"/>
            <a:ext cx="5341315" cy="4410100"/>
            <a:chOff x="3667775" y="1769371"/>
            <a:chExt cx="5341315" cy="4410100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C4D3426D-1B20-954D-805E-C13B904F1091}"/>
                </a:ext>
              </a:extLst>
            </p:cNvPr>
            <p:cNvGrpSpPr/>
            <p:nvPr/>
          </p:nvGrpSpPr>
          <p:grpSpPr>
            <a:xfrm>
              <a:off x="3667775" y="1769371"/>
              <a:ext cx="5341315" cy="4410100"/>
              <a:chOff x="1565916" y="1238027"/>
              <a:chExt cx="6519561" cy="5382929"/>
            </a:xfrm>
          </p:grpSpPr>
          <p:pic>
            <p:nvPicPr>
              <p:cNvPr id="34" name="Picture 33">
                <a:extLst>
                  <a:ext uri="{FF2B5EF4-FFF2-40B4-BE49-F238E27FC236}">
                    <a16:creationId xmlns:a16="http://schemas.microsoft.com/office/drawing/2014/main" id="{43DACDB5-5ED2-6F48-86F5-0E8B53331E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65916" y="3982086"/>
                <a:ext cx="6519561" cy="2638870"/>
              </a:xfrm>
              <a:prstGeom prst="rect">
                <a:avLst/>
              </a:prstGeom>
            </p:spPr>
          </p:pic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17B42AF2-D9E5-5640-9788-48FD48799A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565916" y="1238027"/>
                <a:ext cx="6519561" cy="2638870"/>
              </a:xfrm>
              <a:prstGeom prst="rect">
                <a:avLst/>
              </a:prstGeom>
            </p:spPr>
          </p:pic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A4E6A37A-BCE7-F14D-BE48-1F9EE3AF538C}"/>
                  </a:ext>
                </a:extLst>
              </p:cNvPr>
              <p:cNvSpPr txBox="1"/>
              <p:nvPr/>
            </p:nvSpPr>
            <p:spPr>
              <a:xfrm>
                <a:off x="4969185" y="1881509"/>
                <a:ext cx="823126" cy="32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Garamond" panose="02020404030301010803" pitchFamily="18" charset="0"/>
                  </a:rPr>
                  <a:t>June 1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07EF0AB9-7769-0F48-A083-28BDBFA737D8}"/>
                  </a:ext>
                </a:extLst>
              </p:cNvPr>
              <p:cNvSpPr txBox="1"/>
              <p:nvPr/>
            </p:nvSpPr>
            <p:spPr>
              <a:xfrm>
                <a:off x="3300037" y="1922298"/>
                <a:ext cx="822485" cy="32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Garamond" panose="02020404030301010803" pitchFamily="18" charset="0"/>
                  </a:rPr>
                  <a:t>May 17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8A5925F0-8E28-7E44-89D1-D60431E91B22}"/>
                  </a:ext>
                </a:extLst>
              </p:cNvPr>
              <p:cNvSpPr txBox="1"/>
              <p:nvPr/>
            </p:nvSpPr>
            <p:spPr>
              <a:xfrm>
                <a:off x="6200099" y="4519570"/>
                <a:ext cx="823126" cy="32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Garamond" panose="02020404030301010803" pitchFamily="18" charset="0"/>
                  </a:rPr>
                  <a:t>June 12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869CCDC5-4CF5-8D47-9F2C-EB740C6737F1}"/>
                  </a:ext>
                </a:extLst>
              </p:cNvPr>
              <p:cNvSpPr txBox="1"/>
              <p:nvPr/>
            </p:nvSpPr>
            <p:spPr>
              <a:xfrm>
                <a:off x="4088527" y="4521557"/>
                <a:ext cx="822485" cy="3285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b="1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Garamond" panose="02020404030301010803" pitchFamily="18" charset="0"/>
                  </a:rPr>
                  <a:t>May 22</a:t>
                </a:r>
              </a:p>
            </p:txBody>
          </p:sp>
        </p:grp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9095007E-D9A2-3E4C-BC7A-0706E0F118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037927" y="2288146"/>
              <a:ext cx="117465" cy="112581"/>
            </a:xfrm>
            <a:prstGeom prst="straightConnector1">
              <a:avLst/>
            </a:prstGeom>
            <a:ln>
              <a:solidFill>
                <a:schemeClr val="bg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20636D5E-A607-034F-96D4-1D22FFB0E0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77255" y="4592461"/>
              <a:ext cx="411038" cy="261171"/>
            </a:xfrm>
            <a:prstGeom prst="straightConnector1">
              <a:avLst/>
            </a:prstGeom>
            <a:ln>
              <a:solidFill>
                <a:schemeClr val="bg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BD7CA24F-2905-AD41-8884-DB65E21B61B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394361" y="4598205"/>
              <a:ext cx="366835" cy="86476"/>
            </a:xfrm>
            <a:prstGeom prst="straightConnector1">
              <a:avLst/>
            </a:prstGeom>
            <a:ln>
              <a:solidFill>
                <a:schemeClr val="bg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71B5EE99-59AA-E64E-BD8E-7C60340240B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113271" y="2195028"/>
              <a:ext cx="331567" cy="163102"/>
            </a:xfrm>
            <a:prstGeom prst="straightConnector1">
              <a:avLst/>
            </a:prstGeom>
            <a:ln>
              <a:solidFill>
                <a:schemeClr val="bg1">
                  <a:lumMod val="85000"/>
                  <a:lumOff val="1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itle 1">
            <a:extLst>
              <a:ext uri="{FF2B5EF4-FFF2-40B4-BE49-F238E27FC236}">
                <a16:creationId xmlns:a16="http://schemas.microsoft.com/office/drawing/2014/main" id="{7324259C-1DE4-484D-BF44-20E0633FC181}"/>
              </a:ext>
            </a:extLst>
          </p:cNvPr>
          <p:cNvSpPr txBox="1">
            <a:spLocks/>
          </p:cNvSpPr>
          <p:nvPr/>
        </p:nvSpPr>
        <p:spPr>
          <a:xfrm>
            <a:off x="1993271" y="2153745"/>
            <a:ext cx="1557480" cy="766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b="1" u="sng" cap="small" dirty="0">
                <a:latin typeface="Garamond"/>
                <a:cs typeface="Garamond"/>
              </a:rPr>
              <a:t>STAGE 3</a:t>
            </a:r>
          </a:p>
          <a:p>
            <a:pPr algn="l"/>
            <a:r>
              <a:rPr lang="en-US" sz="1600" b="1" cap="small" dirty="0">
                <a:latin typeface="Garamond"/>
                <a:cs typeface="Garamond"/>
              </a:rPr>
              <a:t>Ripe</a:t>
            </a:r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051119A1-FF86-9D49-A06D-1BD006832F3E}"/>
              </a:ext>
            </a:extLst>
          </p:cNvPr>
          <p:cNvSpPr txBox="1">
            <a:spLocks/>
          </p:cNvSpPr>
          <p:nvPr/>
        </p:nvSpPr>
        <p:spPr>
          <a:xfrm>
            <a:off x="1972381" y="3427234"/>
            <a:ext cx="1557480" cy="7663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b="1" u="sng" cap="small" dirty="0">
                <a:latin typeface="Garamond"/>
                <a:cs typeface="Garamond"/>
              </a:rPr>
              <a:t>STAGE 2</a:t>
            </a:r>
          </a:p>
          <a:p>
            <a:pPr algn="l"/>
            <a:r>
              <a:rPr lang="en-US" sz="1600" b="1" cap="small" dirty="0">
                <a:latin typeface="Garamond"/>
                <a:cs typeface="Garamond"/>
              </a:rPr>
              <a:t>Advanced</a:t>
            </a:r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931E87FC-2B13-334F-9059-09ADDBF5007A}"/>
              </a:ext>
            </a:extLst>
          </p:cNvPr>
          <p:cNvSpPr txBox="1">
            <a:spLocks/>
          </p:cNvSpPr>
          <p:nvPr/>
        </p:nvSpPr>
        <p:spPr>
          <a:xfrm>
            <a:off x="1951491" y="4684681"/>
            <a:ext cx="1557480" cy="7663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1600" b="1" u="sng" cap="small" dirty="0">
                <a:latin typeface="Garamond"/>
                <a:cs typeface="Garamond"/>
              </a:rPr>
              <a:t>STAGE 1</a:t>
            </a:r>
          </a:p>
          <a:p>
            <a:pPr algn="l"/>
            <a:r>
              <a:rPr lang="en-US" sz="1600" b="1" cap="small" dirty="0">
                <a:latin typeface="Garamond"/>
                <a:cs typeface="Garamond"/>
              </a:rPr>
              <a:t>Early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E24D1CDA-2E59-6D43-9012-8EA8E2F0BEE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8449" t="9090" r="15349" b="2675"/>
          <a:stretch/>
        </p:blipFill>
        <p:spPr>
          <a:xfrm rot="5400000">
            <a:off x="636563" y="2009295"/>
            <a:ext cx="1117967" cy="1112943"/>
          </a:xfrm>
          <a:prstGeom prst="ellipse">
            <a:avLst/>
          </a:prstGeom>
          <a:ln w="19050">
            <a:solidFill>
              <a:schemeClr val="tx1">
                <a:lumMod val="95000"/>
              </a:schemeClr>
            </a:solidFill>
          </a:ln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EFEDE4DF-6A34-7649-A3E2-06D872590D5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9571" t="8193" r="12839"/>
          <a:stretch/>
        </p:blipFill>
        <p:spPr>
          <a:xfrm rot="5400000">
            <a:off x="628169" y="3238094"/>
            <a:ext cx="1134753" cy="1151232"/>
          </a:xfrm>
          <a:prstGeom prst="ellipse">
            <a:avLst/>
          </a:prstGeom>
          <a:ln w="19050">
            <a:solidFill>
              <a:schemeClr val="tx1">
                <a:lumMod val="95000"/>
              </a:schemeClr>
            </a:solidFill>
          </a:ln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DD8E04D-B0E9-F444-A6BD-E076C20B3CBD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7646" t="6260" r="12455"/>
          <a:stretch/>
        </p:blipFill>
        <p:spPr>
          <a:xfrm rot="5400000">
            <a:off x="645104" y="4504345"/>
            <a:ext cx="1128549" cy="1130428"/>
          </a:xfrm>
          <a:prstGeom prst="ellipse">
            <a:avLst/>
          </a:prstGeom>
          <a:ln w="19050">
            <a:solidFill>
              <a:schemeClr val="tx1">
                <a:lumMod val="95000"/>
              </a:schemeClr>
            </a:solidFill>
          </a:ln>
        </p:spPr>
      </p:pic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79B4A74C-799F-BC42-AE78-8A1915A8C12C}"/>
              </a:ext>
            </a:extLst>
          </p:cNvPr>
          <p:cNvCxnSpPr>
            <a:cxnSpLocks/>
          </p:cNvCxnSpPr>
          <p:nvPr/>
        </p:nvCxnSpPr>
        <p:spPr>
          <a:xfrm flipH="1">
            <a:off x="361437" y="2369898"/>
            <a:ext cx="1" cy="3081087"/>
          </a:xfrm>
          <a:prstGeom prst="straightConnector1">
            <a:avLst/>
          </a:prstGeom>
          <a:ln w="57150">
            <a:solidFill>
              <a:schemeClr val="bg2">
                <a:lumMod val="60000"/>
                <a:lumOff val="4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8442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168169-5EB5-DD4B-B07F-2FDB93B865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246" b="20963"/>
          <a:stretch/>
        </p:blipFill>
        <p:spPr>
          <a:xfrm>
            <a:off x="6037256" y="1734147"/>
            <a:ext cx="2002422" cy="33865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212C5EE-120B-7141-9829-2F6D53126D5E}"/>
              </a:ext>
            </a:extLst>
          </p:cNvPr>
          <p:cNvSpPr txBox="1">
            <a:spLocks/>
          </p:cNvSpPr>
          <p:nvPr/>
        </p:nvSpPr>
        <p:spPr>
          <a:xfrm>
            <a:off x="499727" y="246509"/>
            <a:ext cx="7968231" cy="99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Garamond"/>
                <a:cs typeface="Garamond"/>
              </a:rPr>
              <a:t>Newly released larvae</a:t>
            </a:r>
          </a:p>
          <a:p>
            <a:r>
              <a:rPr lang="en-US" sz="3600" cap="small" dirty="0">
                <a:latin typeface="Garamond"/>
                <a:cs typeface="Garamond"/>
              </a:rPr>
              <a:t>First look at gene expression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E3A561-7312-BE4E-B52F-BF06F0583C37}"/>
              </a:ext>
            </a:extLst>
          </p:cNvPr>
          <p:cNvSpPr txBox="1"/>
          <p:nvPr/>
        </p:nvSpPr>
        <p:spPr>
          <a:xfrm>
            <a:off x="5352066" y="2166729"/>
            <a:ext cx="3570650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85000"/>
                    <a:lumOff val="15000"/>
                  </a:schemeClr>
                </a:solidFill>
                <a:latin typeface="Garamond" panose="02020404030301010803" pitchFamily="18" charset="0"/>
              </a:rPr>
              <a:t>PCA Biplot, normalized gene counts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53A592-E529-2E4F-9097-A28747F44C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01"/>
          <a:stretch/>
        </p:blipFill>
        <p:spPr>
          <a:xfrm>
            <a:off x="5352066" y="2606425"/>
            <a:ext cx="3570650" cy="3188555"/>
          </a:xfrm>
          <a:prstGeom prst="rect">
            <a:avLst/>
          </a:prstGeom>
        </p:spPr>
      </p:pic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95BC8CB-4F84-8141-998B-D20766F96592}"/>
              </a:ext>
            </a:extLst>
          </p:cNvPr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9C075BC-0682-AF48-8FA8-5051D2F944EB}"/>
              </a:ext>
            </a:extLst>
          </p:cNvPr>
          <p:cNvSpPr/>
          <p:nvPr/>
        </p:nvSpPr>
        <p:spPr>
          <a:xfrm>
            <a:off x="221284" y="1835841"/>
            <a:ext cx="995936" cy="522289"/>
          </a:xfrm>
          <a:prstGeom prst="roundRect">
            <a:avLst/>
          </a:prstGeom>
          <a:solidFill>
            <a:srgbClr val="B3B3B3"/>
          </a:solidFill>
          <a:ln w="76200" cmpd="sng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F23D6AE5-8A71-F645-96A3-B9DF64FA2286}"/>
              </a:ext>
            </a:extLst>
          </p:cNvPr>
          <p:cNvSpPr/>
          <p:nvPr/>
        </p:nvSpPr>
        <p:spPr>
          <a:xfrm>
            <a:off x="169300" y="3363169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E7B40363-9222-EA4E-97E7-35E4102ADE22}"/>
              </a:ext>
            </a:extLst>
          </p:cNvPr>
          <p:cNvSpPr/>
          <p:nvPr/>
        </p:nvSpPr>
        <p:spPr>
          <a:xfrm>
            <a:off x="221284" y="4853632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855F0C3-A90E-694B-912A-B4C6758DF0A5}"/>
              </a:ext>
            </a:extLst>
          </p:cNvPr>
          <p:cNvSpPr/>
          <p:nvPr/>
        </p:nvSpPr>
        <p:spPr>
          <a:xfrm>
            <a:off x="205145" y="4853632"/>
            <a:ext cx="995936" cy="721784"/>
          </a:xfrm>
          <a:prstGeom prst="ellipse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8C11C0-0B35-BD49-9BE2-4B962A14CEB5}"/>
              </a:ext>
            </a:extLst>
          </p:cNvPr>
          <p:cNvSpPr txBox="1"/>
          <p:nvPr/>
        </p:nvSpPr>
        <p:spPr>
          <a:xfrm>
            <a:off x="1478283" y="1874985"/>
            <a:ext cx="3763897" cy="39934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RNA sequenced using </a:t>
            </a:r>
            <a:r>
              <a:rPr lang="en-US" sz="2000" b="1" dirty="0" err="1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QuantSeq</a:t>
            </a:r>
            <a:endParaRPr lang="en-US" sz="2000" b="1" dirty="0">
              <a:solidFill>
                <a:schemeClr val="tx1">
                  <a:lumMod val="95000"/>
                </a:schemeClr>
              </a:solidFill>
              <a:latin typeface="Garamond" panose="02020404030301010803" pitchFamily="18" charset="0"/>
            </a:endParaRPr>
          </a:p>
          <a:p>
            <a:pPr algn="ctr"/>
            <a:endParaRPr lang="en-US" sz="1600" dirty="0">
              <a:solidFill>
                <a:schemeClr val="tx1">
                  <a:lumMod val="95000"/>
                </a:schemeClr>
              </a:solidFill>
              <a:latin typeface="Garamond" panose="02020404030301010803" pitchFamily="18" charset="0"/>
            </a:endParaRPr>
          </a:p>
          <a:p>
            <a:r>
              <a:rPr lang="en-US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Up-regulated, low pH parents: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Cytoskeleton (Tubulin)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Cytoplasmic translation </a:t>
            </a:r>
          </a:p>
          <a:p>
            <a:endParaRPr lang="en-US" sz="1600" dirty="0">
              <a:solidFill>
                <a:schemeClr val="tx1">
                  <a:lumMod val="95000"/>
                </a:schemeClr>
              </a:solidFill>
              <a:latin typeface="Garamond" panose="02020404030301010803" pitchFamily="18" charset="0"/>
            </a:endParaRPr>
          </a:p>
          <a:p>
            <a:r>
              <a:rPr lang="en-US" sz="2000" b="1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 panose="02020404030301010803" pitchFamily="18" charset="0"/>
              </a:rPr>
              <a:t>Down-regulated, low pH parents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Aerobic respiration  (COI)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Mitochondrial electron transport (mt:ND5)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DNA repair (ubiquitin component)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95000"/>
                  </a:schemeClr>
                </a:solidFill>
                <a:latin typeface="Garamond" panose="02020404030301010803" pitchFamily="18" charset="0"/>
              </a:rPr>
              <a:t>Protein transport, GTPase activity 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633C44B6-2B42-1E4A-A159-7679671A08EA}"/>
              </a:ext>
            </a:extLst>
          </p:cNvPr>
          <p:cNvSpPr/>
          <p:nvPr/>
        </p:nvSpPr>
        <p:spPr>
          <a:xfrm>
            <a:off x="6846476" y="2648922"/>
            <a:ext cx="2053103" cy="1565568"/>
          </a:xfrm>
          <a:custGeom>
            <a:avLst/>
            <a:gdLst>
              <a:gd name="connsiteX0" fmla="*/ 0 w 2141317"/>
              <a:gd name="connsiteY0" fmla="*/ 104172 h 1643605"/>
              <a:gd name="connsiteX1" fmla="*/ 486137 w 2141317"/>
              <a:gd name="connsiteY1" fmla="*/ 1504708 h 1643605"/>
              <a:gd name="connsiteX2" fmla="*/ 1169043 w 2141317"/>
              <a:gd name="connsiteY2" fmla="*/ 1643605 h 1643605"/>
              <a:gd name="connsiteX3" fmla="*/ 2141317 w 2141317"/>
              <a:gd name="connsiteY3" fmla="*/ 1018572 h 1643605"/>
              <a:gd name="connsiteX4" fmla="*/ 2095018 w 2141317"/>
              <a:gd name="connsiteY4" fmla="*/ 752354 h 1643605"/>
              <a:gd name="connsiteX5" fmla="*/ 347241 w 2141317"/>
              <a:gd name="connsiteY5" fmla="*/ 0 h 1643605"/>
              <a:gd name="connsiteX6" fmla="*/ 0 w 2141317"/>
              <a:gd name="connsiteY6" fmla="*/ 104172 h 1643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41317" h="1643605">
                <a:moveTo>
                  <a:pt x="0" y="104172"/>
                </a:moveTo>
                <a:lnTo>
                  <a:pt x="486137" y="1504708"/>
                </a:lnTo>
                <a:lnTo>
                  <a:pt x="1169043" y="1643605"/>
                </a:lnTo>
                <a:lnTo>
                  <a:pt x="2141317" y="1018572"/>
                </a:lnTo>
                <a:lnTo>
                  <a:pt x="2095018" y="752354"/>
                </a:lnTo>
                <a:lnTo>
                  <a:pt x="347241" y="0"/>
                </a:lnTo>
                <a:lnTo>
                  <a:pt x="0" y="104172"/>
                </a:lnTo>
                <a:close/>
              </a:path>
            </a:pathLst>
          </a:cu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1592E9DD-BCCC-1B4A-9002-6AC036E0C6BF}"/>
              </a:ext>
            </a:extLst>
          </p:cNvPr>
          <p:cNvSpPr/>
          <p:nvPr/>
        </p:nvSpPr>
        <p:spPr>
          <a:xfrm>
            <a:off x="5594026" y="3343402"/>
            <a:ext cx="1997613" cy="2116825"/>
          </a:xfrm>
          <a:custGeom>
            <a:avLst/>
            <a:gdLst>
              <a:gd name="connsiteX0" fmla="*/ 1111170 w 2083443"/>
              <a:gd name="connsiteY0" fmla="*/ 0 h 2222339"/>
              <a:gd name="connsiteX1" fmla="*/ 2083443 w 2083443"/>
              <a:gd name="connsiteY1" fmla="*/ 2060293 h 2222339"/>
              <a:gd name="connsiteX2" fmla="*/ 2083443 w 2083443"/>
              <a:gd name="connsiteY2" fmla="*/ 2199189 h 2222339"/>
              <a:gd name="connsiteX3" fmla="*/ 1331089 w 2083443"/>
              <a:gd name="connsiteY3" fmla="*/ 2222339 h 2222339"/>
              <a:gd name="connsiteX4" fmla="*/ 0 w 2083443"/>
              <a:gd name="connsiteY4" fmla="*/ 509286 h 2222339"/>
              <a:gd name="connsiteX5" fmla="*/ 69448 w 2083443"/>
              <a:gd name="connsiteY5" fmla="*/ 324091 h 2222339"/>
              <a:gd name="connsiteX6" fmla="*/ 1006997 w 2083443"/>
              <a:gd name="connsiteY6" fmla="*/ 0 h 2222339"/>
              <a:gd name="connsiteX7" fmla="*/ 1111170 w 2083443"/>
              <a:gd name="connsiteY7" fmla="*/ 0 h 2222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3443" h="2222339">
                <a:moveTo>
                  <a:pt x="1111170" y="0"/>
                </a:moveTo>
                <a:lnTo>
                  <a:pt x="2083443" y="2060293"/>
                </a:lnTo>
                <a:lnTo>
                  <a:pt x="2083443" y="2199189"/>
                </a:lnTo>
                <a:lnTo>
                  <a:pt x="1331089" y="2222339"/>
                </a:lnTo>
                <a:lnTo>
                  <a:pt x="0" y="509286"/>
                </a:lnTo>
                <a:lnTo>
                  <a:pt x="69448" y="324091"/>
                </a:lnTo>
                <a:lnTo>
                  <a:pt x="1006997" y="0"/>
                </a:lnTo>
                <a:lnTo>
                  <a:pt x="1111170" y="0"/>
                </a:lnTo>
                <a:close/>
              </a:path>
            </a:pathLst>
          </a:custGeom>
          <a:solidFill>
            <a:schemeClr val="bg1">
              <a:lumMod val="75000"/>
              <a:lumOff val="25000"/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CEEF1D8-127E-AD42-BC9C-E00652F177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593"/>
          <a:stretch/>
        </p:blipFill>
        <p:spPr>
          <a:xfrm>
            <a:off x="-3751286" y="880077"/>
            <a:ext cx="3517670" cy="4918057"/>
          </a:xfrm>
          <a:prstGeom prst="rect">
            <a:avLst/>
          </a:prstGeom>
        </p:spPr>
      </p:pic>
      <p:sp>
        <p:nvSpPr>
          <p:cNvPr id="24" name="Frame 23">
            <a:extLst>
              <a:ext uri="{FF2B5EF4-FFF2-40B4-BE49-F238E27FC236}">
                <a16:creationId xmlns:a16="http://schemas.microsoft.com/office/drawing/2014/main" id="{09EFC0C8-255F-4E4A-A70D-397ED7541BF6}"/>
              </a:ext>
            </a:extLst>
          </p:cNvPr>
          <p:cNvSpPr/>
          <p:nvPr/>
        </p:nvSpPr>
        <p:spPr>
          <a:xfrm>
            <a:off x="1471273" y="4039567"/>
            <a:ext cx="2915532" cy="324092"/>
          </a:xfrm>
          <a:prstGeom prst="frame">
            <a:avLst>
              <a:gd name="adj1" fmla="val 7560"/>
            </a:avLst>
          </a:prstGeom>
          <a:solidFill>
            <a:srgbClr val="E55A5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428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108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cap="small" dirty="0">
                <a:latin typeface="Garamond"/>
                <a:cs typeface="Garamond"/>
              </a:rPr>
              <a:t>Conclusions: </a:t>
            </a:r>
            <a:br>
              <a:rPr lang="en-US" cap="small" dirty="0">
                <a:latin typeface="Garamond"/>
                <a:cs typeface="Garamond"/>
              </a:rPr>
            </a:br>
            <a:r>
              <a:rPr lang="en-US" cap="small" dirty="0">
                <a:latin typeface="Garamond"/>
                <a:cs typeface="Garamond"/>
              </a:rPr>
              <a:t>Adults exposed to low pH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899" y="1678392"/>
            <a:ext cx="8390202" cy="4721541"/>
          </a:xfrm>
        </p:spPr>
        <p:txBody>
          <a:bodyPr>
            <a:normAutofit lnSpcReduction="10000"/>
          </a:bodyPr>
          <a:lstStyle/>
          <a:p>
            <a:r>
              <a:rPr lang="en-US" u="sng" dirty="0">
                <a:solidFill>
                  <a:srgbClr val="8EB4E3"/>
                </a:solidFill>
                <a:latin typeface="Garamond"/>
                <a:cs typeface="Garamond"/>
              </a:rPr>
              <a:t>Adults 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Delayed spermatogenesis &amp; reproduction</a:t>
            </a:r>
          </a:p>
          <a:p>
            <a:pPr lvl="2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>
                <a:latin typeface="Garamond" panose="02020404030301010803" pitchFamily="18" charset="0"/>
                <a:ea typeface="Wingdings"/>
                <a:cs typeface="Wingdings"/>
                <a:sym typeface="Wingdings"/>
              </a:rPr>
              <a:t> </a:t>
            </a:r>
            <a:r>
              <a:rPr lang="en-US" dirty="0">
                <a:latin typeface="Garamond"/>
                <a:cs typeface="Garamond"/>
              </a:rPr>
              <a:t>Aerobic metabolism (COI)</a:t>
            </a:r>
          </a:p>
          <a:p>
            <a:pPr lvl="2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dirty="0">
                <a:latin typeface="Garamond" panose="02020404030301010803" pitchFamily="18" charset="0"/>
                <a:ea typeface="Wingdings"/>
                <a:cs typeface="Wingdings"/>
                <a:sym typeface="Wingdings"/>
              </a:rPr>
              <a:t> </a:t>
            </a:r>
            <a:r>
              <a:rPr lang="en-US" dirty="0">
                <a:latin typeface="Garamond"/>
                <a:cs typeface="Garamond"/>
              </a:rPr>
              <a:t>Protein repair (HSP70)</a:t>
            </a:r>
            <a:endParaRPr lang="en-US" u="sng" dirty="0">
              <a:solidFill>
                <a:srgbClr val="8EB4E3"/>
              </a:solidFill>
              <a:latin typeface="Garamond"/>
              <a:cs typeface="Garamond"/>
            </a:endParaRPr>
          </a:p>
          <a:p>
            <a:pPr lvl="1"/>
            <a:r>
              <a:rPr lang="en-US" dirty="0">
                <a:latin typeface="Garamond"/>
                <a:cs typeface="Garamond"/>
              </a:rPr>
              <a:t>No effect on sex ratios, fecundity</a:t>
            </a:r>
          </a:p>
          <a:p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Offspring 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Larval survival trended lower (not significant)</a:t>
            </a:r>
          </a:p>
          <a:p>
            <a:pPr lvl="2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>
                <a:latin typeface="Garamond" panose="02020404030301010803" pitchFamily="18" charset="0"/>
                <a:ea typeface="Wingdings"/>
                <a:cs typeface="Wingdings"/>
                <a:sym typeface="Wingdings"/>
              </a:rPr>
              <a:t> </a:t>
            </a:r>
            <a:r>
              <a:rPr lang="en-US" dirty="0">
                <a:latin typeface="Garamond"/>
                <a:cs typeface="Garamond"/>
              </a:rPr>
              <a:t>Aerobic metabolism, translation, protein transport (COI, mtND5, TBC1D2)</a:t>
            </a:r>
          </a:p>
          <a:p>
            <a:pPr lvl="2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dirty="0">
                <a:latin typeface="Garamond" panose="02020404030301010803" pitchFamily="18" charset="0"/>
                <a:ea typeface="Wingdings"/>
                <a:cs typeface="Wingdings"/>
                <a:sym typeface="Wingdings"/>
              </a:rPr>
              <a:t> C</a:t>
            </a:r>
            <a:r>
              <a:rPr lang="en-US" dirty="0">
                <a:latin typeface="Garamond"/>
                <a:cs typeface="Garamond"/>
              </a:rPr>
              <a:t>ytoskeleton (Tubulin), DNA repair (rpl8)</a:t>
            </a:r>
          </a:p>
        </p:txBody>
      </p:sp>
    </p:spTree>
    <p:extLst>
      <p:ext uri="{BB962C8B-B14F-4D97-AF65-F5344CB8AC3E}">
        <p14:creationId xmlns:p14="http://schemas.microsoft.com/office/powerpoint/2010/main" val="1704044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1084"/>
            <a:ext cx="8229600" cy="1143000"/>
          </a:xfrm>
        </p:spPr>
        <p:txBody>
          <a:bodyPr>
            <a:normAutofit/>
          </a:bodyPr>
          <a:lstStyle/>
          <a:p>
            <a:r>
              <a:rPr lang="en-US" cap="small" dirty="0">
                <a:latin typeface="Garamond"/>
                <a:cs typeface="Garamond"/>
              </a:rPr>
              <a:t>Who cares?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2E2CCF-C518-5A4F-9B2D-CBB54B6AF87A}"/>
              </a:ext>
            </a:extLst>
          </p:cNvPr>
          <p:cNvSpPr txBox="1">
            <a:spLocks/>
          </p:cNvSpPr>
          <p:nvPr/>
        </p:nvSpPr>
        <p:spPr>
          <a:xfrm>
            <a:off x="1059074" y="2039026"/>
            <a:ext cx="7402019" cy="3921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itchFamily="34" charset="0"/>
              <a:buNone/>
            </a:pPr>
            <a:r>
              <a:rPr lang="en-US" sz="3600" dirty="0">
                <a:latin typeface="Garamond"/>
                <a:cs typeface="Garamond"/>
              </a:rPr>
              <a:t>If parental pH exposure alters larval physiology … </a:t>
            </a:r>
          </a:p>
          <a:p>
            <a:pPr marL="457200" lvl="1" indent="0">
              <a:buFont typeface="Arial" pitchFamily="34" charset="0"/>
              <a:buNone/>
            </a:pPr>
            <a:endParaRPr lang="en-US" sz="3600" dirty="0">
              <a:latin typeface="Garamond"/>
              <a:cs typeface="Garamond"/>
            </a:endParaRPr>
          </a:p>
          <a:p>
            <a:pPr marL="457200" lvl="1" indent="0">
              <a:buFont typeface="Arial" pitchFamily="34" charset="0"/>
              <a:buNone/>
            </a:pPr>
            <a:r>
              <a:rPr lang="en-US" sz="3600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/>
                <a:cs typeface="Garamond"/>
              </a:rPr>
              <a:t>Future generations more capable of surviving in low pH world? </a:t>
            </a:r>
          </a:p>
          <a:p>
            <a:pPr marL="457200" lvl="1" indent="0">
              <a:buFont typeface="Arial" pitchFamily="34" charset="0"/>
              <a:buNone/>
            </a:pPr>
            <a:endParaRPr lang="en-US" sz="3600" dirty="0">
              <a:latin typeface="Garamond"/>
              <a:cs typeface="Garamond"/>
            </a:endParaRPr>
          </a:p>
          <a:p>
            <a:pPr marL="457200" lvl="1" indent="0">
              <a:buFont typeface="Arial" pitchFamily="34" charset="0"/>
              <a:buNone/>
            </a:pPr>
            <a:endParaRPr lang="en-US" sz="3600" dirty="0">
              <a:latin typeface="Garamond"/>
              <a:cs typeface="Garamond"/>
            </a:endParaRPr>
          </a:p>
          <a:p>
            <a:pPr marL="457200" lvl="1" indent="0">
              <a:buFont typeface="Arial" pitchFamily="34" charset="0"/>
              <a:buNone/>
            </a:pPr>
            <a:endParaRPr lang="en-US" sz="3600" dirty="0">
              <a:solidFill>
                <a:srgbClr val="8EB4E3"/>
              </a:solidFill>
              <a:latin typeface="Garamond"/>
              <a:cs typeface="Garamond"/>
            </a:endParaRPr>
          </a:p>
          <a:p>
            <a:pPr marL="457200" lvl="1" indent="0">
              <a:buFont typeface="Arial" pitchFamily="34" charset="0"/>
              <a:buNone/>
            </a:pPr>
            <a:r>
              <a:rPr lang="en-US" sz="3600" dirty="0">
                <a:solidFill>
                  <a:srgbClr val="8EB4E3"/>
                </a:solidFill>
                <a:latin typeface="Garamond"/>
                <a:cs typeface="Garamond"/>
              </a:rPr>
              <a:t> </a:t>
            </a:r>
            <a:endParaRPr lang="en-US" sz="3600" dirty="0">
              <a:latin typeface="Garamond"/>
              <a:cs typeface="Garamond"/>
            </a:endParaRPr>
          </a:p>
          <a:p>
            <a:endParaRPr lang="en-US" sz="3600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072329704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31669</TotalTime>
  <Words>463</Words>
  <Application>Microsoft Macintosh PowerPoint</Application>
  <PresentationFormat>On-screen Show (4:3)</PresentationFormat>
  <Paragraphs>118</Paragraphs>
  <Slides>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Calibri</vt:lpstr>
      <vt:lpstr>Century Gothic</vt:lpstr>
      <vt:lpstr>Garamond</vt:lpstr>
      <vt:lpstr>Wingdings</vt:lpstr>
      <vt:lpstr> Black </vt:lpstr>
      <vt:lpstr>PowerPoint Presentation</vt:lpstr>
      <vt:lpstr>Ocean acidification, a new threat to the  Olympia oyster  </vt:lpstr>
      <vt:lpstr>PowerPoint Presentation</vt:lpstr>
      <vt:lpstr>Adult gonad First look at differential expression</vt:lpstr>
      <vt:lpstr>Delayed spermatogenesis, larval release No pH effect on fecundity</vt:lpstr>
      <vt:lpstr>PowerPoint Presentation</vt:lpstr>
      <vt:lpstr>Conclusions:  Adults exposed to low pH </vt:lpstr>
      <vt:lpstr>Who cares?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Parental pH exposure, carry-over effects, Olympia oyster</dc:title>
  <dc:creator>Laura Spencer</dc:creator>
  <cp:lastModifiedBy>Laura H Spencer</cp:lastModifiedBy>
  <cp:revision>253</cp:revision>
  <dcterms:created xsi:type="dcterms:W3CDTF">2018-08-20T00:21:18Z</dcterms:created>
  <dcterms:modified xsi:type="dcterms:W3CDTF">2019-02-18T23:36:13Z</dcterms:modified>
</cp:coreProperties>
</file>